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0" x="4724400"/>
            <a:ext cy="5140547" cx="3012140"/>
          </a:xfrm>
          <a:custGeom>
            <a:pathLst>
              <a:path w="3012141" extrusionOk="0" h="6854064">
                <a:moveTo>
                  <a:pt y="0" x="2623817"/>
                </a:moveTo>
                <a:lnTo>
                  <a:pt y="608783" x="2791741"/>
                </a:lnTo>
                <a:lnTo>
                  <a:pt y="1301537" x="1826176"/>
                </a:lnTo>
                <a:lnTo>
                  <a:pt y="2466623" x="2130539"/>
                </a:lnTo>
                <a:lnTo>
                  <a:pt y="3190866" x="1175470"/>
                </a:lnTo>
                <a:lnTo>
                  <a:pt y="4355952" x="1469337"/>
                </a:lnTo>
                <a:lnTo>
                  <a:pt y="5080194" x="493277"/>
                </a:lnTo>
                <a:lnTo>
                  <a:pt y="6255776" x="808135"/>
                </a:lnTo>
                <a:lnTo>
                  <a:pt y="6854064" x="0"/>
                </a:lnTo>
                <a:lnTo>
                  <a:pt y="6854064" x="388325"/>
                </a:lnTo>
                <a:lnTo>
                  <a:pt y="6308258" x="1007545"/>
                </a:lnTo>
                <a:lnTo>
                  <a:pt y="5122179" x="713678"/>
                </a:lnTo>
                <a:lnTo>
                  <a:pt y="4408433" x="1679242"/>
                </a:lnTo>
                <a:lnTo>
                  <a:pt y="3232851" x="1364384"/>
                </a:lnTo>
                <a:lnTo>
                  <a:pt y="2498112" x="2361435"/>
                </a:lnTo>
                <a:lnTo>
                  <a:pt y="1343522" x="2015091"/>
                </a:lnTo>
                <a:lnTo>
                  <a:pt y="608783" x="3012141"/>
                </a:lnTo>
                <a:lnTo>
                  <a:pt y="0" x="2833722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y="0" x="4571999"/>
            <a:ext cy="5143499" cx="4546600"/>
            <a:chOff y="0" x="1447"/>
            <a:chExt cy="4319" cx="2863"/>
          </a:xfrm>
        </p:grpSpPr>
        <p:sp>
          <p:nvSpPr>
            <p:cNvPr id="11" name="Shape 11"/>
            <p:cNvSpPr/>
            <p:nvPr/>
          </p:nvSpPr>
          <p:spPr>
            <a:xfrm>
              <a:off y="0" x="1447"/>
              <a:ext cy="4319" cx="1885"/>
            </a:xfrm>
            <a:custGeom>
              <a:pathLst>
                <a:path w="1886" extrusionOk="0" h="4320">
                  <a:moveTo>
                    <a:pt y="0" x="1719"/>
                  </a:moveTo>
                  <a:lnTo>
                    <a:pt y="357" x="1813"/>
                  </a:lnTo>
                  <a:lnTo>
                    <a:pt y="805" x="1194"/>
                  </a:lnTo>
                  <a:lnTo>
                    <a:pt y="1544" x="1393"/>
                  </a:lnTo>
                  <a:lnTo>
                    <a:pt y="1991" x="777"/>
                  </a:lnTo>
                  <a:lnTo>
                    <a:pt y="2734" x="972"/>
                  </a:lnTo>
                  <a:lnTo>
                    <a:pt y="3178" x="355"/>
                  </a:lnTo>
                  <a:lnTo>
                    <a:pt y="3921" x="554"/>
                  </a:lnTo>
                  <a:lnTo>
                    <a:pt y="4320" x="0"/>
                  </a:lnTo>
                  <a:lnTo>
                    <a:pt y="4320" x="109"/>
                  </a:lnTo>
                  <a:lnTo>
                    <a:pt y="3948" x="623"/>
                  </a:lnTo>
                  <a:lnTo>
                    <a:pt y="3205" x="430"/>
                  </a:lnTo>
                  <a:lnTo>
                    <a:pt y="2761" x="1045"/>
                  </a:lnTo>
                  <a:lnTo>
                    <a:pt y="2018" x="850"/>
                  </a:lnTo>
                  <a:lnTo>
                    <a:pt y="1572" x="1468"/>
                  </a:lnTo>
                  <a:lnTo>
                    <a:pt y="830" x="1271"/>
                  </a:lnTo>
                  <a:lnTo>
                    <a:pt y="386" x="1886"/>
                  </a:lnTo>
                  <a:lnTo>
                    <a:pt y="0" x="1788"/>
                  </a:lnTo>
                  <a:lnTo>
                    <a:pt y="0" x="1719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0" x="1559"/>
              <a:ext cy="4319" cx="1978"/>
            </a:xfrm>
            <a:custGeom>
              <a:pathLst>
                <a:path w="1979" extrusionOk="0" h="4320">
                  <a:moveTo>
                    <a:pt y="0" x="1673"/>
                  </a:moveTo>
                  <a:lnTo>
                    <a:pt y="382" x="1777"/>
                  </a:lnTo>
                  <a:lnTo>
                    <a:pt y="830" x="1160"/>
                  </a:lnTo>
                  <a:lnTo>
                    <a:pt y="1570" x="1357"/>
                  </a:lnTo>
                  <a:lnTo>
                    <a:pt y="2016" x="743"/>
                  </a:lnTo>
                  <a:lnTo>
                    <a:pt y="2759" x="936"/>
                  </a:lnTo>
                  <a:lnTo>
                    <a:pt y="3204" x="319"/>
                  </a:lnTo>
                  <a:lnTo>
                    <a:pt y="3947" x="517"/>
                  </a:lnTo>
                  <a:lnTo>
                    <a:pt y="4320" x="0"/>
                  </a:lnTo>
                  <a:lnTo>
                    <a:pt y="4320" x="304"/>
                  </a:lnTo>
                  <a:lnTo>
                    <a:pt y="4025" x="717"/>
                  </a:lnTo>
                  <a:lnTo>
                    <a:pt y="3280" x="521"/>
                  </a:lnTo>
                  <a:lnTo>
                    <a:pt y="2836" x="1136"/>
                  </a:lnTo>
                  <a:lnTo>
                    <a:pt y="2093" x="941"/>
                  </a:lnTo>
                  <a:lnTo>
                    <a:pt y="1648" x="1559"/>
                  </a:lnTo>
                  <a:lnTo>
                    <a:pt y="905" x="1362"/>
                  </a:lnTo>
                  <a:lnTo>
                    <a:pt y="461" x="1979"/>
                  </a:lnTo>
                  <a:lnTo>
                    <a:pt y="0" x="1859"/>
                  </a:lnTo>
                  <a:lnTo>
                    <a:pt y="0" x="1673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0" x="2090"/>
              <a:ext cy="4319" cx="1805"/>
            </a:xfrm>
            <a:custGeom>
              <a:pathLst>
                <a:path w="1806" extrusionOk="0" h="4320">
                  <a:moveTo>
                    <a:pt y="0" x="1462"/>
                  </a:moveTo>
                  <a:lnTo>
                    <a:pt y="510" x="1604"/>
                  </a:lnTo>
                  <a:lnTo>
                    <a:pt y="958" x="987"/>
                  </a:lnTo>
                  <a:lnTo>
                    <a:pt y="1696" x="1183"/>
                  </a:lnTo>
                  <a:lnTo>
                    <a:pt y="2142" x="570"/>
                  </a:lnTo>
                  <a:lnTo>
                    <a:pt y="2885" x="764"/>
                  </a:lnTo>
                  <a:lnTo>
                    <a:pt y="3329" x="147"/>
                  </a:lnTo>
                  <a:lnTo>
                    <a:pt y="4072" x="344"/>
                  </a:lnTo>
                  <a:lnTo>
                    <a:pt y="4320" x="0"/>
                  </a:lnTo>
                  <a:lnTo>
                    <a:pt y="4320" x="304"/>
                  </a:lnTo>
                  <a:lnTo>
                    <a:pt y="4151" x="544"/>
                  </a:lnTo>
                  <a:lnTo>
                    <a:pt y="3406" x="349"/>
                  </a:lnTo>
                  <a:lnTo>
                    <a:pt y="2961" x="965"/>
                  </a:lnTo>
                  <a:lnTo>
                    <a:pt y="2220" x="768"/>
                  </a:lnTo>
                  <a:lnTo>
                    <a:pt y="1776" x="1385"/>
                  </a:lnTo>
                  <a:lnTo>
                    <a:pt y="1031" x="1189"/>
                  </a:lnTo>
                  <a:lnTo>
                    <a:pt y="586" x="1806"/>
                  </a:lnTo>
                  <a:lnTo>
                    <a:pt y="0" x="1647"/>
                  </a:lnTo>
                  <a:lnTo>
                    <a:pt y="0" x="1462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0" x="2463"/>
              <a:ext cy="4319" cx="1847"/>
            </a:xfrm>
            <a:custGeom>
              <a:pathLst>
                <a:path w="1848" extrusionOk="0" h="4320">
                  <a:moveTo>
                    <a:pt y="0" x="1311"/>
                  </a:moveTo>
                  <a:lnTo>
                    <a:pt y="606" x="1475"/>
                  </a:lnTo>
                  <a:lnTo>
                    <a:pt y="1055" x="856"/>
                  </a:lnTo>
                  <a:lnTo>
                    <a:pt y="1794" x="1054"/>
                  </a:lnTo>
                  <a:lnTo>
                    <a:pt y="2240" x="439"/>
                  </a:lnTo>
                  <a:lnTo>
                    <a:pt y="2981" x="634"/>
                  </a:lnTo>
                  <a:lnTo>
                    <a:pt y="3428" x="16"/>
                  </a:lnTo>
                  <a:lnTo>
                    <a:pt y="4169" x="215"/>
                  </a:lnTo>
                  <a:lnTo>
                    <a:pt y="4320" x="0"/>
                  </a:lnTo>
                  <a:lnTo>
                    <a:pt y="4320" x="570"/>
                  </a:lnTo>
                  <a:lnTo>
                    <a:pt y="4304" x="584"/>
                  </a:lnTo>
                  <a:lnTo>
                    <a:pt y="3570" x="391"/>
                  </a:lnTo>
                  <a:lnTo>
                    <a:pt y="3118" x="1005"/>
                  </a:lnTo>
                  <a:lnTo>
                    <a:pt y="2380" x="810"/>
                  </a:lnTo>
                  <a:lnTo>
                    <a:pt y="1936" x="1422"/>
                  </a:lnTo>
                  <a:lnTo>
                    <a:pt y="1193" x="1229"/>
                  </a:lnTo>
                  <a:lnTo>
                    <a:pt y="743" x="1848"/>
                  </a:lnTo>
                  <a:lnTo>
                    <a:pt y="0" x="1650"/>
                  </a:lnTo>
                  <a:lnTo>
                    <a:pt y="0" x="1311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746438" x="685800"/>
            <a:ext cy="1158600" cx="52587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1986416" x="685800"/>
            <a:ext cy="772800" cx="52587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31" name="Shape 31"/>
          <p:cNvSpPr/>
          <p:nvPr/>
        </p:nvSpPr>
        <p:spPr>
          <a:xfrm rot="10800000">
            <a:off y="0" x="7938258"/>
            <a:ext cy="3389922" cx="1205741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y="-1807795" x="1807794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/>
          <p:nvPr/>
        </p:nvSpPr>
        <p:spPr>
          <a:xfrm>
            <a:off y="1753577" x="0"/>
            <a:ext cy="3389922" cx="1205741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subtext.com/using-subtext-with-edmodo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www.youtube.com/watch?v=t5C62Tex97E" Type="http://schemas.openxmlformats.org/officeDocument/2006/relationships/hyperlink" TargetMode="External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ctrTitle"/>
          </p:nvPr>
        </p:nvSpPr>
        <p:spPr>
          <a:xfrm>
            <a:off y="746438" x="685800"/>
            <a:ext cy="1158600" cx="5258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Using Edmodo</a:t>
            </a:r>
          </a:p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y="1986416" x="685800"/>
            <a:ext cy="772800" cx="525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Blogging and Snapshot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ACE Strategy in Edmodo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927700" x="457200"/>
            <a:ext cy="3998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Post a reading passage via Subtext for anntations or a pdf file  for students to print and </a:t>
            </a:r>
            <a:r>
              <a:rPr b="1" sz="2400" lang="en"/>
              <a:t>A</a:t>
            </a:r>
            <a:r>
              <a:rPr sz="2400" lang="en"/>
              <a:t>nnotate.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chemeClr val="hlink"/>
                </a:solidFill>
                <a:hlinkClick r:id="rId3"/>
              </a:rPr>
              <a:t>http://www.subtext.com/using-subtext-with-edmodo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400" lang="en"/>
              <a:t>C</a:t>
            </a:r>
            <a:r>
              <a:rPr sz="2400" lang="en"/>
              <a:t>ite from the passage, proof of your analysis statement.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400" lang="en"/>
              <a:t>E</a:t>
            </a:r>
            <a:r>
              <a:rPr sz="2400" lang="en"/>
              <a:t>xplain your understanding.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Students reply to teacher post</a:t>
            </a:r>
          </a:p>
          <a:p>
            <a:pPr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These can be your CFA’s.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Snapshot	(ELA and Math only)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It works like the quiz feature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You choose the standards.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Use it a a pre assessment tool.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It automatically grades the responses and gives you DATA.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You can post these for students to do as homework and use class time to differentitate based on the DATA.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does it look like?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Click here to see Snapshot in action . . 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Let’s look at the tutorial to be sure that we know what Snapshot is and what it can do.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Kim’s Edmodo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Blogging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955550" x="457200"/>
            <a:ext cy="4188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Add a small group to your existing class.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Give it a name.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Post a question, topic, a document for them to read, etc and ask for a specific kind of response.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Be sure students know to “reply” to your post and not make a post of their own.  Replies are located directly under the teacher post.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